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808" r:id="rId1"/>
  </p:sldMasterIdLst>
  <p:notesMasterIdLst>
    <p:notesMasterId r:id="rId14"/>
  </p:notesMasterIdLst>
  <p:handoutMasterIdLst>
    <p:handoutMasterId r:id="rId15"/>
  </p:handoutMasterIdLst>
  <p:sldIdLst>
    <p:sldId id="1627" r:id="rId2"/>
    <p:sldId id="1896" r:id="rId3"/>
    <p:sldId id="1684" r:id="rId4"/>
    <p:sldId id="280" r:id="rId5"/>
    <p:sldId id="282" r:id="rId6"/>
    <p:sldId id="285" r:id="rId7"/>
    <p:sldId id="1864" r:id="rId8"/>
    <p:sldId id="284" r:id="rId9"/>
    <p:sldId id="287" r:id="rId10"/>
    <p:sldId id="286" r:id="rId11"/>
    <p:sldId id="1897" r:id="rId12"/>
    <p:sldId id="1790" r:id="rId1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ED2"/>
    <a:srgbClr val="E8E8EA"/>
    <a:srgbClr val="EBEBEB"/>
    <a:srgbClr val="243A5E"/>
    <a:srgbClr val="4BCBEE"/>
    <a:srgbClr val="1392B4"/>
    <a:srgbClr val="0B556A"/>
    <a:srgbClr val="59B4D9"/>
    <a:srgbClr val="FFFFFF"/>
    <a:srgbClr val="FFF1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A03F5-0D2E-4AB7-94A1-8B49975535DB}" v="25" dt="2023-08-31T18:32:35.8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78522" autoAdjust="0"/>
  </p:normalViewPr>
  <p:slideViewPr>
    <p:cSldViewPr snapToGrid="0">
      <p:cViewPr varScale="1">
        <p:scale>
          <a:sx n="121" d="100"/>
          <a:sy n="121" d="100"/>
        </p:scale>
        <p:origin x="1182" y="96"/>
      </p:cViewPr>
      <p:guideLst/>
    </p:cSldViewPr>
  </p:slideViewPr>
  <p:outlineViewPr>
    <p:cViewPr>
      <p:scale>
        <a:sx n="33" d="100"/>
        <a:sy n="33" d="100"/>
      </p:scale>
      <p:origin x="0" y="-4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8/31/2023 11:31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8/31/2023 11:23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01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458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69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8/31/2023 11:23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78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11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325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895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5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71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7989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33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60625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4558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0303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8580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97124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2460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095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5100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81075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794669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56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68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6674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579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29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9024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626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016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655297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140637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9162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635895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7562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3600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8214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83043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6318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website screenshot here or click or tap 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934833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79179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71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48563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732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65522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0868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3311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601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44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357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993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91509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001608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88080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08842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1691459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0650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-Intro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Placeholder 8" descr="Remote attendees participating in a Microsoft Teams Room (MTR) meeting while people in the conference room are viewing attendees in Gallery View on the front of room monitors​. ">
            <a:extLst>
              <a:ext uri="{FF2B5EF4-FFF2-40B4-BE49-F238E27FC236}">
                <a16:creationId xmlns:a16="http://schemas.microsoft.com/office/drawing/2014/main" id="{52246ABC-CD2B-AD84-9C67-DFE64BEAE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253" r="24737" b="548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50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78124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16723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0920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73262F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FFB3BB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FF5C39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73391D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FFA38B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0078D4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2A446F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8DC8E8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Blue Black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091F2C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702573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CD9BCF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Neutral Gray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E8E6DF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F4364C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C73ECC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3661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9" r:id="rId1"/>
    <p:sldLayoutId id="2147484810" r:id="rId2"/>
    <p:sldLayoutId id="2147484811" r:id="rId3"/>
    <p:sldLayoutId id="2147484812" r:id="rId4"/>
    <p:sldLayoutId id="2147484813" r:id="rId5"/>
    <p:sldLayoutId id="2147484814" r:id="rId6"/>
    <p:sldLayoutId id="2147484815" r:id="rId7"/>
    <p:sldLayoutId id="2147484816" r:id="rId8"/>
    <p:sldLayoutId id="2147484817" r:id="rId9"/>
    <p:sldLayoutId id="2147484818" r:id="rId10"/>
    <p:sldLayoutId id="2147484819" r:id="rId11"/>
    <p:sldLayoutId id="2147484820" r:id="rId12"/>
    <p:sldLayoutId id="2147484821" r:id="rId13"/>
    <p:sldLayoutId id="2147484822" r:id="rId14"/>
    <p:sldLayoutId id="2147484823" r:id="rId15"/>
    <p:sldLayoutId id="2147484824" r:id="rId16"/>
    <p:sldLayoutId id="2147484825" r:id="rId17"/>
    <p:sldLayoutId id="2147484826" r:id="rId18"/>
    <p:sldLayoutId id="2147484827" r:id="rId19"/>
    <p:sldLayoutId id="2147484828" r:id="rId20"/>
    <p:sldLayoutId id="2147484829" r:id="rId21"/>
    <p:sldLayoutId id="2147484830" r:id="rId22"/>
    <p:sldLayoutId id="2147484831" r:id="rId23"/>
    <p:sldLayoutId id="2147484832" r:id="rId24"/>
    <p:sldLayoutId id="2147484833" r:id="rId25"/>
    <p:sldLayoutId id="2147484834" r:id="rId26"/>
    <p:sldLayoutId id="2147484835" r:id="rId27"/>
    <p:sldLayoutId id="2147484836" r:id="rId28"/>
    <p:sldLayoutId id="2147484837" r:id="rId29"/>
    <p:sldLayoutId id="2147484838" r:id="rId30"/>
    <p:sldLayoutId id="2147484839" r:id="rId31"/>
    <p:sldLayoutId id="2147484840" r:id="rId32"/>
    <p:sldLayoutId id="2147484841" r:id="rId33"/>
    <p:sldLayoutId id="2147484842" r:id="rId34"/>
    <p:sldLayoutId id="2147484843" r:id="rId35"/>
    <p:sldLayoutId id="2147484844" r:id="rId36"/>
    <p:sldLayoutId id="2147484845" r:id="rId37"/>
    <p:sldLayoutId id="2147484846" r:id="rId38"/>
    <p:sldLayoutId id="2147484847" r:id="rId39"/>
    <p:sldLayoutId id="2147484848" r:id="rId40"/>
    <p:sldLayoutId id="2147484849" r:id="rId41"/>
    <p:sldLayoutId id="2147484850" r:id="rId42"/>
    <p:sldLayoutId id="2147484851" r:id="rId43"/>
    <p:sldLayoutId id="2147484852" r:id="rId44"/>
    <p:sldLayoutId id="2147484853" r:id="rId45"/>
    <p:sldLayoutId id="2147484854" r:id="rId46"/>
    <p:sldLayoutId id="2147484855" r:id="rId47"/>
    <p:sldLayoutId id="2147484856" r:id="rId48"/>
    <p:sldLayoutId id="2147484857" r:id="rId49"/>
    <p:sldLayoutId id="2147484858" r:id="rId50"/>
    <p:sldLayoutId id="2147484859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2" y="3121224"/>
            <a:ext cx="5686955" cy="615553"/>
          </a:xfrm>
        </p:spPr>
        <p:txBody>
          <a:bodyPr anchor="t"/>
          <a:lstStyle/>
          <a:p>
            <a:r>
              <a:rPr lang="en-US" dirty="0"/>
              <a:t>5: Modifying data</a:t>
            </a:r>
          </a:p>
        </p:txBody>
      </p:sp>
    </p:spTree>
    <p:extLst>
      <p:ext uri="{BB962C8B-B14F-4D97-AF65-F5344CB8AC3E}">
        <p14:creationId xmlns:p14="http://schemas.microsoft.com/office/powerpoint/2010/main" val="30186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82E1CD-122D-3C7A-2237-69B3B6EAA1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625386" cy="630942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Merging data in a table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1B81ADC2-D84A-0EB2-322B-353F5779FDAA}"/>
              </a:ext>
            </a:extLst>
          </p:cNvPr>
          <p:cNvSpPr txBox="1">
            <a:spLocks/>
          </p:cNvSpPr>
          <p:nvPr/>
        </p:nvSpPr>
        <p:spPr>
          <a:xfrm>
            <a:off x="579438" y="1013278"/>
            <a:ext cx="11020425" cy="140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400" kern="1200" spc="0" baseline="0">
                <a:solidFill>
                  <a:srgbClr val="2F2F2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44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3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43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9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31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68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dirty="0">
                <a:solidFill>
                  <a:srgbClr val="000000"/>
                </a:solidFill>
                <a:latin typeface="+mj-lt"/>
              </a:rPr>
              <a:t>MERGE modifies data based on a condition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When the source  matches the target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When the source has no match in the target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When the target has no match in the source</a:t>
            </a: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178F30-11C9-EAD1-AA94-652C6BC97A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2654300"/>
            <a:ext cx="11020425" cy="3314700"/>
          </a:xfr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lIns="137160" tIns="91440" rIns="137160" bIns="91440">
            <a:noAutofit/>
          </a:bodyPr>
          <a:lstStyle/>
          <a:p>
            <a:pPr>
              <a:spcBef>
                <a:spcPts val="0"/>
              </a:spcBef>
            </a:pPr>
            <a:r>
              <a:rPr lang="en-IN" sz="1600" dirty="0">
                <a:solidFill>
                  <a:schemeClr val="tx1"/>
                </a:solidFill>
              </a:rPr>
              <a:t>MERGE INTO Sales.Invoice as i</a:t>
            </a:r>
          </a:p>
          <a:p>
            <a:pPr>
              <a:spcBef>
                <a:spcPts val="0"/>
              </a:spcBef>
            </a:pPr>
            <a:r>
              <a:rPr lang="en-IN" sz="1600" dirty="0">
                <a:solidFill>
                  <a:schemeClr val="tx1"/>
                </a:solidFill>
              </a:rPr>
              <a:t>USING Sales.InvoiceStaging as s</a:t>
            </a:r>
          </a:p>
          <a:p>
            <a:pPr>
              <a:spcBef>
                <a:spcPts val="0"/>
              </a:spcBef>
            </a:pPr>
            <a:r>
              <a:rPr lang="en-IN" sz="1600" dirty="0">
                <a:solidFill>
                  <a:schemeClr val="tx1"/>
                </a:solidFill>
              </a:rPr>
              <a:t>ON i.SalesOrderID = s.SalesOrderID</a:t>
            </a:r>
          </a:p>
          <a:p>
            <a:pPr>
              <a:spcBef>
                <a:spcPts val="0"/>
              </a:spcBef>
            </a:pPr>
            <a:r>
              <a:rPr lang="en-IN" sz="1600" dirty="0">
                <a:solidFill>
                  <a:schemeClr val="tx1"/>
                </a:solidFill>
              </a:rPr>
              <a:t>WHEN MATCHED THEN</a:t>
            </a:r>
          </a:p>
          <a:p>
            <a:pPr>
              <a:spcBef>
                <a:spcPts val="0"/>
              </a:spcBef>
            </a:pPr>
            <a:r>
              <a:rPr lang="en-IN" sz="1600" dirty="0">
                <a:solidFill>
                  <a:schemeClr val="tx1"/>
                </a:solidFill>
              </a:rPr>
              <a:t>    UPDATE SET i.CustomerID = s.CustomerID,</a:t>
            </a:r>
          </a:p>
          <a:p>
            <a:pPr>
              <a:spcBef>
                <a:spcPts val="0"/>
              </a:spcBef>
            </a:pPr>
            <a:r>
              <a:rPr lang="en-IN" sz="1600" dirty="0">
                <a:solidFill>
                  <a:schemeClr val="tx1"/>
                </a:solidFill>
              </a:rPr>
              <a:t>                i.OrderDate = GETDATE(),</a:t>
            </a:r>
          </a:p>
          <a:p>
            <a:pPr>
              <a:spcBef>
                <a:spcPts val="0"/>
              </a:spcBef>
            </a:pPr>
            <a:r>
              <a:rPr lang="en-IN" sz="1600" dirty="0">
                <a:solidFill>
                  <a:schemeClr val="tx1"/>
                </a:solidFill>
              </a:rPr>
              <a:t>                i.PONumber = s.PONumber,</a:t>
            </a:r>
          </a:p>
          <a:p>
            <a:pPr>
              <a:spcBef>
                <a:spcPts val="0"/>
              </a:spcBef>
            </a:pPr>
            <a:r>
              <a:rPr lang="en-IN" sz="1600" dirty="0">
                <a:solidFill>
                  <a:schemeClr val="tx1"/>
                </a:solidFill>
              </a:rPr>
              <a:t>                i.TotalDue = s.TotalDue</a:t>
            </a:r>
          </a:p>
          <a:p>
            <a:pPr>
              <a:spcBef>
                <a:spcPts val="0"/>
              </a:spcBef>
            </a:pPr>
            <a:r>
              <a:rPr lang="en-IN" sz="1600" dirty="0">
                <a:solidFill>
                  <a:schemeClr val="tx1"/>
                </a:solidFill>
              </a:rPr>
              <a:t>WHEN NOT MATCHED THEN</a:t>
            </a:r>
          </a:p>
          <a:p>
            <a:pPr>
              <a:spcBef>
                <a:spcPts val="0"/>
              </a:spcBef>
            </a:pPr>
            <a:r>
              <a:rPr lang="en-IN" sz="1600" dirty="0">
                <a:solidFill>
                  <a:schemeClr val="tx1"/>
                </a:solidFill>
              </a:rPr>
              <a:t>    INSERT (SalesOrderID, CustomerID, OrderDate, PONumber, TotalDue)</a:t>
            </a:r>
          </a:p>
          <a:p>
            <a:pPr>
              <a:spcBef>
                <a:spcPts val="0"/>
              </a:spcBef>
            </a:pPr>
            <a:r>
              <a:rPr lang="en-IN" sz="1600" dirty="0">
                <a:solidFill>
                  <a:schemeClr val="tx1"/>
                </a:solidFill>
              </a:rPr>
              <a:t>    VALUES (s.SalesOrderID, s.CustomerID, s.OrderDate, s.PONumber, s.TotalDue);</a:t>
            </a:r>
          </a:p>
        </p:txBody>
      </p:sp>
    </p:spTree>
    <p:extLst>
      <p:ext uri="{BB962C8B-B14F-4D97-AF65-F5344CB8AC3E}">
        <p14:creationId xmlns:p14="http://schemas.microsoft.com/office/powerpoint/2010/main" val="52940965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E07A-5644-4160-9F22-9EE5B549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dirty="0"/>
              <a:t>Lab: Modifying data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16B17F-3913-2CF4-C330-26A0CFA641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1323439"/>
          </a:xfrm>
        </p:spPr>
        <p:txBody>
          <a:bodyPr/>
          <a:lstStyle/>
          <a:p>
            <a:pPr marL="292100" indent="-2921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200" dirty="0">
                <a:latin typeface="+mn-lt"/>
              </a:rPr>
              <a:t>Insert data</a:t>
            </a:r>
          </a:p>
          <a:p>
            <a:pPr marL="292100" indent="-2921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200" dirty="0">
                <a:latin typeface="+mn-lt"/>
              </a:rPr>
              <a:t>Update data</a:t>
            </a:r>
          </a:p>
          <a:p>
            <a:pPr marL="292100" indent="-2921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200" dirty="0">
                <a:latin typeface="+mn-lt"/>
              </a:rPr>
              <a:t>Delete data</a:t>
            </a:r>
          </a:p>
        </p:txBody>
      </p:sp>
    </p:spTree>
    <p:extLst>
      <p:ext uri="{BB962C8B-B14F-4D97-AF65-F5344CB8AC3E}">
        <p14:creationId xmlns:p14="http://schemas.microsoft.com/office/powerpoint/2010/main" val="277547254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FD3162-DA9E-4D67-9F87-E583DE6D64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Closing slide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923217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tIns="0" rIns="0" bIns="0">
            <a:noAutofit/>
          </a:bodyPr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9DD8A-3D58-71BB-5F31-12ACFB14B6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830997"/>
          </a:xfrm>
        </p:spPr>
        <p:txBody>
          <a:bodyPr/>
          <a:lstStyle/>
          <a:p>
            <a:pPr marL="292100" indent="-292100"/>
            <a:r>
              <a:rPr lang="en-IN" dirty="0"/>
              <a:t>Inserting data into tables</a:t>
            </a:r>
          </a:p>
          <a:p>
            <a:pPr marL="292100" indent="-292100"/>
            <a:r>
              <a:rPr lang="en-IN" dirty="0"/>
              <a:t>Modifying and deleting data</a:t>
            </a:r>
          </a:p>
        </p:txBody>
      </p:sp>
    </p:spTree>
    <p:extLst>
      <p:ext uri="{BB962C8B-B14F-4D97-AF65-F5344CB8AC3E}">
        <p14:creationId xmlns:p14="http://schemas.microsoft.com/office/powerpoint/2010/main" val="248696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121224"/>
            <a:ext cx="6345239" cy="615553"/>
          </a:xfrm>
        </p:spPr>
        <p:txBody>
          <a:bodyPr/>
          <a:lstStyle/>
          <a:p>
            <a:r>
              <a:rPr lang="en-US" dirty="0"/>
              <a:t>1: Inserting data into tables</a:t>
            </a:r>
          </a:p>
        </p:txBody>
      </p:sp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Options for inserting data into tables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922CA2C-0206-9D76-0B81-CA0F764734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38554"/>
          </a:xfrm>
        </p:spPr>
        <p:txBody>
          <a:bodyPr/>
          <a:lstStyle/>
          <a:p>
            <a:r>
              <a:rPr lang="en-IN" sz="2200" dirty="0"/>
              <a:t>INSERT…VALUES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4D7F246-10A8-6A40-5B0A-CBE3B28509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70100"/>
            <a:ext cx="3172809" cy="1785104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Inserts explicit values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You can omit identity columns, columns that allow NULL, and columns with default constraints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You can also explicitly specify NULL and DEFAULT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75A03E6-A64C-124F-67AB-9C8C299D48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38554"/>
          </a:xfrm>
        </p:spPr>
        <p:txBody>
          <a:bodyPr/>
          <a:lstStyle/>
          <a:p>
            <a:r>
              <a:rPr lang="en-IN" sz="2200" dirty="0"/>
              <a:t>INSERT…SELECT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BC9E1C-5268-231D-CAE0-FD747A2FE22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70100"/>
            <a:ext cx="3477611" cy="492443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Inserts the results returned by a query into an existing table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4190A4C-A1CA-1215-516F-62226C48A8D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38554"/>
          </a:xfrm>
        </p:spPr>
        <p:txBody>
          <a:bodyPr/>
          <a:lstStyle/>
          <a:p>
            <a:r>
              <a:rPr lang="en-IN" sz="2200" dirty="0"/>
              <a:t>SELECT…INTO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619BC92-B29C-2649-767E-97340E88EF6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070100"/>
            <a:ext cx="3477611" cy="492443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Creates a new table from the results of a query</a:t>
            </a:r>
          </a:p>
        </p:txBody>
      </p:sp>
    </p:spTree>
    <p:extLst>
      <p:ext uri="{BB962C8B-B14F-4D97-AF65-F5344CB8AC3E}">
        <p14:creationId xmlns:p14="http://schemas.microsoft.com/office/powerpoint/2010/main" val="23374896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D7A3E1-622A-797E-BF33-34682E17CA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492625" cy="630238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Identity columns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5FA3311-648D-BDDF-2546-997FAAC3A64F}"/>
              </a:ext>
            </a:extLst>
          </p:cNvPr>
          <p:cNvSpPr txBox="1">
            <a:spLocks/>
          </p:cNvSpPr>
          <p:nvPr/>
        </p:nvSpPr>
        <p:spPr>
          <a:xfrm>
            <a:off x="579438" y="1013278"/>
            <a:ext cx="11020425" cy="21185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6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571500" marR="0" indent="-2857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en-US" sz="2200" dirty="0">
                <a:latin typeface="+mj-lt"/>
              </a:rPr>
              <a:t>IDENTITY property of a column generates sequential numbers automatically for insertion into a table</a:t>
            </a:r>
          </a:p>
          <a:p>
            <a:pPr marL="290513" indent="-179388">
              <a:spcBef>
                <a:spcPts val="400"/>
              </a:spcBef>
            </a:pPr>
            <a:r>
              <a:rPr lang="en-US" sz="1800" dirty="0"/>
              <a:t>Optional seed and increment values can be specified when creating the table</a:t>
            </a:r>
          </a:p>
          <a:p>
            <a:pPr marL="290513" indent="-179388">
              <a:spcBef>
                <a:spcPts val="400"/>
              </a:spcBef>
            </a:pPr>
            <a:r>
              <a:rPr lang="en-US" sz="1800" dirty="0"/>
              <a:t>Use system variables and functions to return last inserted identity:</a:t>
            </a:r>
          </a:p>
          <a:p>
            <a:pPr marL="290513" indent="0">
              <a:spcBef>
                <a:spcPts val="400"/>
              </a:spcBef>
              <a:buNone/>
            </a:pPr>
            <a:r>
              <a:rPr lang="en-US" sz="1800" dirty="0">
                <a:latin typeface="+mj-lt"/>
              </a:rPr>
              <a:t>@@IDENTITY: The last identity generated in the session</a:t>
            </a:r>
          </a:p>
          <a:p>
            <a:pPr marL="290513" indent="0">
              <a:spcBef>
                <a:spcPts val="400"/>
              </a:spcBef>
              <a:buNone/>
            </a:pPr>
            <a:r>
              <a:rPr lang="en-US" sz="1800" dirty="0">
                <a:latin typeface="+mj-lt"/>
              </a:rPr>
              <a:t>SCOPE_IDENTITY(): The last identity generated in the current scope</a:t>
            </a:r>
          </a:p>
          <a:p>
            <a:pPr marL="290513" indent="0">
              <a:spcBef>
                <a:spcPts val="400"/>
              </a:spcBef>
              <a:buNone/>
            </a:pPr>
            <a:r>
              <a:rPr lang="en-US" sz="1800" dirty="0">
                <a:latin typeface="+mj-lt"/>
              </a:rPr>
              <a:t>IDENT_CURRENT('&lt;</a:t>
            </a:r>
            <a:r>
              <a:rPr lang="en-US" sz="1800" i="1" dirty="0">
                <a:latin typeface="+mj-lt"/>
              </a:rPr>
              <a:t>table_name</a:t>
            </a:r>
            <a:r>
              <a:rPr lang="en-US" sz="1800" dirty="0">
                <a:latin typeface="+mj-lt"/>
              </a:rPr>
              <a:t>&gt;'): The last identity inserted into a table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D7E196-B191-623A-FDC4-B2ACA4A06D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4000500"/>
            <a:ext cx="11020425" cy="1968500"/>
          </a:xfr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lIns="137160" tIns="91440" rIns="137160" bIns="91440"/>
          <a:lstStyle/>
          <a:p>
            <a:r>
              <a:rPr lang="en-US" dirty="0"/>
              <a:t>INSERT INTO Sales.Promotion (PromotionName,StartDate,ProductModelID,Discount,Notes)</a:t>
            </a:r>
          </a:p>
          <a:p>
            <a:r>
              <a:rPr lang="en-US" dirty="0"/>
              <a:t>VALUES</a:t>
            </a:r>
          </a:p>
          <a:p>
            <a:r>
              <a:rPr lang="en-US" dirty="0"/>
              <a:t>('Clearance Sale', '01/01/2021', 23, 0.10, '10% discount')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SELECT SCOPE_IDENTITY() AS PromotionID;</a:t>
            </a:r>
          </a:p>
        </p:txBody>
      </p:sp>
    </p:spTree>
    <p:extLst>
      <p:ext uri="{BB962C8B-B14F-4D97-AF65-F5344CB8AC3E}">
        <p14:creationId xmlns:p14="http://schemas.microsoft.com/office/powerpoint/2010/main" val="36072371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Sequences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6889227-4DDC-E271-8502-814424AA3D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098041" cy="1015663"/>
          </a:xfrm>
        </p:spPr>
        <p:txBody>
          <a:bodyPr/>
          <a:lstStyle/>
          <a:p>
            <a:r>
              <a:rPr lang="en-US" sz="2200" dirty="0"/>
              <a:t>Sequences are objects that generate sequential numbers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7F4A7A5-EE21-A9BC-7E94-B354022041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784264"/>
            <a:ext cx="3172811" cy="2277547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Exist independently of tables, so offer greater flexibility than Identity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Use SELECT NEXT VALUE FOR to retrieve the next sequential number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+mj-lt"/>
              </a:rPr>
              <a:t>Can be set as the default value for a column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0E8E8AF-B0FC-3AEC-DF03-5A751F88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064000" y="1581149"/>
            <a:ext cx="7535862" cy="4705351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 descr="InvoiceNumbers connecting to ResellerSales table and DIrectSales table.">
            <a:extLst>
              <a:ext uri="{FF2B5EF4-FFF2-40B4-BE49-F238E27FC236}">
                <a16:creationId xmlns:a16="http://schemas.microsoft.com/office/drawing/2014/main" id="{A2F03715-DAE8-E26C-71CE-B39311B930E0}"/>
              </a:ext>
            </a:extLst>
          </p:cNvPr>
          <p:cNvGrpSpPr/>
          <p:nvPr/>
        </p:nvGrpSpPr>
        <p:grpSpPr>
          <a:xfrm>
            <a:off x="6347286" y="1678776"/>
            <a:ext cx="2979403" cy="2790102"/>
            <a:chOff x="8724968" y="1750059"/>
            <a:chExt cx="2548706" cy="238677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AED5E8-9498-4B6F-369D-9C6723AABCA8}"/>
                </a:ext>
              </a:extLst>
            </p:cNvPr>
            <p:cNvSpPr txBox="1"/>
            <p:nvPr/>
          </p:nvSpPr>
          <p:spPr>
            <a:xfrm>
              <a:off x="8759679" y="3302142"/>
              <a:ext cx="1105756" cy="38961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ResellerSales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0A5A429-2EA9-5296-7173-E8DEA5EB947D}"/>
                </a:ext>
              </a:extLst>
            </p:cNvPr>
            <p:cNvSpPr txBox="1"/>
            <p:nvPr/>
          </p:nvSpPr>
          <p:spPr>
            <a:xfrm>
              <a:off x="10142452" y="3302142"/>
              <a:ext cx="989615" cy="38961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DirectSales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A146ECF-82F7-AA7D-D880-E10D00B536EB}"/>
                </a:ext>
              </a:extLst>
            </p:cNvPr>
            <p:cNvSpPr/>
            <p:nvPr/>
          </p:nvSpPr>
          <p:spPr bwMode="auto">
            <a:xfrm>
              <a:off x="9090924" y="1750059"/>
              <a:ext cx="1856177" cy="1253878"/>
            </a:xfrm>
            <a:prstGeom prst="rect">
              <a:avLst/>
            </a:prstGeom>
            <a:solidFill>
              <a:srgbClr val="00004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InvoiceNumbers</a:t>
              </a:r>
            </a:p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1001</a:t>
              </a:r>
            </a:p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1002</a:t>
              </a:r>
            </a:p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1003</a:t>
              </a:r>
            </a:p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cxnSp>
          <p:nvCxnSpPr>
            <p:cNvPr id="45" name="Straight Arrow Connector 10" descr="arrow from Invoice numbers to ResellerSales table">
              <a:extLst>
                <a:ext uri="{FF2B5EF4-FFF2-40B4-BE49-F238E27FC236}">
                  <a16:creationId xmlns:a16="http://schemas.microsoft.com/office/drawing/2014/main" id="{52484D29-1575-C1F7-856D-A4E206950943}"/>
                </a:ext>
              </a:extLst>
            </p:cNvPr>
            <p:cNvCxnSpPr>
              <a:cxnSpLocks/>
              <a:stCxn id="44" idx="1"/>
              <a:endCxn id="48" idx="1"/>
            </p:cNvCxnSpPr>
            <p:nvPr/>
          </p:nvCxnSpPr>
          <p:spPr>
            <a:xfrm rot="10800000" flipV="1">
              <a:off x="8724968" y="2376999"/>
              <a:ext cx="365957" cy="1759830"/>
            </a:xfrm>
            <a:prstGeom prst="bentConnector3">
              <a:avLst>
                <a:gd name="adj1" fmla="val 153436"/>
              </a:avLst>
            </a:prstGeom>
            <a:noFill/>
            <a:ln w="349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triangle" w="lg" len="med"/>
            </a:ln>
            <a:effectLst/>
          </p:spPr>
        </p:cxnSp>
        <p:cxnSp>
          <p:nvCxnSpPr>
            <p:cNvPr id="46" name="Straight Arrow Connector 10" descr="Arrow from InvoiceNumbers to DirectSales table">
              <a:extLst>
                <a:ext uri="{FF2B5EF4-FFF2-40B4-BE49-F238E27FC236}">
                  <a16:creationId xmlns:a16="http://schemas.microsoft.com/office/drawing/2014/main" id="{44DEBAAE-768A-CF55-3C38-FBFB1C50BA63}"/>
                </a:ext>
              </a:extLst>
            </p:cNvPr>
            <p:cNvCxnSpPr>
              <a:cxnSpLocks/>
              <a:stCxn id="44" idx="3"/>
              <a:endCxn id="49" idx="3"/>
            </p:cNvCxnSpPr>
            <p:nvPr/>
          </p:nvCxnSpPr>
          <p:spPr>
            <a:xfrm>
              <a:off x="10947101" y="2376999"/>
              <a:ext cx="326573" cy="1759830"/>
            </a:xfrm>
            <a:prstGeom prst="bentConnector3">
              <a:avLst>
                <a:gd name="adj1" fmla="val 159881"/>
              </a:avLst>
            </a:prstGeom>
            <a:noFill/>
            <a:ln w="349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/>
              <a:tailEnd type="triangle" w="lg" len="med"/>
            </a:ln>
            <a:effectLst/>
          </p:spPr>
        </p:cxnSp>
      </p:grpSp>
      <p:graphicFrame>
        <p:nvGraphicFramePr>
          <p:cNvPr id="48" name="Table 5">
            <a:extLst>
              <a:ext uri="{FF2B5EF4-FFF2-40B4-BE49-F238E27FC236}">
                <a16:creationId xmlns:a16="http://schemas.microsoft.com/office/drawing/2014/main" id="{5C71C209-8CDD-47B1-1AD3-968B1BAEC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6482"/>
              </p:ext>
            </p:extLst>
          </p:nvPr>
        </p:nvGraphicFramePr>
        <p:xfrm>
          <a:off x="6347286" y="4099056"/>
          <a:ext cx="1440354" cy="739644"/>
        </p:xfrm>
        <a:graphic>
          <a:graphicData uri="http://schemas.openxmlformats.org/drawingml/2006/table">
            <a:tbl>
              <a:tblPr firstRow="1" bandRow="1"/>
              <a:tblGrid>
                <a:gridCol w="480118">
                  <a:extLst>
                    <a:ext uri="{9D8B030D-6E8A-4147-A177-3AD203B41FA5}">
                      <a16:colId xmlns:a16="http://schemas.microsoft.com/office/drawing/2014/main" val="619147469"/>
                    </a:ext>
                  </a:extLst>
                </a:gridCol>
                <a:gridCol w="480118">
                  <a:extLst>
                    <a:ext uri="{9D8B030D-6E8A-4147-A177-3AD203B41FA5}">
                      <a16:colId xmlns:a16="http://schemas.microsoft.com/office/drawing/2014/main" val="1665479439"/>
                    </a:ext>
                  </a:extLst>
                </a:gridCol>
                <a:gridCol w="480118">
                  <a:extLst>
                    <a:ext uri="{9D8B030D-6E8A-4147-A177-3AD203B41FA5}">
                      <a16:colId xmlns:a16="http://schemas.microsoft.com/office/drawing/2014/main" val="3824437859"/>
                    </a:ext>
                  </a:extLst>
                </a:gridCol>
              </a:tblGrid>
              <a:tr h="18491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254548"/>
                  </a:ext>
                </a:extLst>
              </a:tr>
              <a:tr h="18491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68522"/>
                  </a:ext>
                </a:extLst>
              </a:tr>
              <a:tr h="18491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92502"/>
                  </a:ext>
                </a:extLst>
              </a:tr>
              <a:tr h="18491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65303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21B0E809-9D60-F379-0982-4790B79A6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034711"/>
              </p:ext>
            </p:extLst>
          </p:nvPr>
        </p:nvGraphicFramePr>
        <p:xfrm>
          <a:off x="7886335" y="4099056"/>
          <a:ext cx="1440354" cy="739644"/>
        </p:xfrm>
        <a:graphic>
          <a:graphicData uri="http://schemas.openxmlformats.org/drawingml/2006/table">
            <a:tbl>
              <a:tblPr firstRow="1" bandRow="1"/>
              <a:tblGrid>
                <a:gridCol w="480118">
                  <a:extLst>
                    <a:ext uri="{9D8B030D-6E8A-4147-A177-3AD203B41FA5}">
                      <a16:colId xmlns:a16="http://schemas.microsoft.com/office/drawing/2014/main" val="619147469"/>
                    </a:ext>
                  </a:extLst>
                </a:gridCol>
                <a:gridCol w="480118">
                  <a:extLst>
                    <a:ext uri="{9D8B030D-6E8A-4147-A177-3AD203B41FA5}">
                      <a16:colId xmlns:a16="http://schemas.microsoft.com/office/drawing/2014/main" val="1665479439"/>
                    </a:ext>
                  </a:extLst>
                </a:gridCol>
                <a:gridCol w="480118">
                  <a:extLst>
                    <a:ext uri="{9D8B030D-6E8A-4147-A177-3AD203B41FA5}">
                      <a16:colId xmlns:a16="http://schemas.microsoft.com/office/drawing/2014/main" val="3824437859"/>
                    </a:ext>
                  </a:extLst>
                </a:gridCol>
              </a:tblGrid>
              <a:tr h="18491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254548"/>
                  </a:ext>
                </a:extLst>
              </a:tr>
              <a:tr h="18491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68522"/>
                  </a:ext>
                </a:extLst>
              </a:tr>
              <a:tr h="18491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92502"/>
                  </a:ext>
                </a:extLst>
              </a:tr>
              <a:tr h="18491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endParaRPr lang="en-US" sz="500" dirty="0"/>
                    </a:p>
                  </a:txBody>
                  <a:tcPr marL="93178" marR="93178" marT="46589" marB="4658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3A5E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65303"/>
                  </a:ext>
                </a:extLst>
              </a:tr>
            </a:tbl>
          </a:graphicData>
        </a:graphic>
      </p:graphicFrame>
      <p:sp>
        <p:nvSpPr>
          <p:cNvPr id="47" name="AutoShape 3">
            <a:extLst>
              <a:ext uri="{FF2B5EF4-FFF2-40B4-BE49-F238E27FC236}">
                <a16:creationId xmlns:a16="http://schemas.microsoft.com/office/drawing/2014/main" id="{CC2C5487-B0E6-A535-5F8C-123E6F8AA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794" y="4970738"/>
            <a:ext cx="7280275" cy="1231106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lvl="0" defTabSz="932742">
              <a:spcBef>
                <a:spcPts val="100"/>
              </a:spcBef>
              <a:spcAft>
                <a:spcPts val="300"/>
              </a:spcAft>
              <a:buSzPct val="90000"/>
              <a:defRPr/>
            </a:pPr>
            <a:r>
              <a:rPr lang="en-US" sz="1600" dirty="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 SEQUENCE Sales.InvoiceNumber AS INT</a:t>
            </a:r>
          </a:p>
          <a:p>
            <a:pPr lvl="0" defTabSz="932742">
              <a:spcBef>
                <a:spcPts val="100"/>
              </a:spcBef>
              <a:spcAft>
                <a:spcPts val="300"/>
              </a:spcAft>
              <a:buSzPct val="90000"/>
              <a:defRPr/>
            </a:pPr>
            <a:r>
              <a:rPr lang="en-US" sz="1600" dirty="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 WITH 1000 INCREMENT BY 1;</a:t>
            </a:r>
          </a:p>
          <a:p>
            <a:pPr lvl="0" defTabSz="932742">
              <a:spcBef>
                <a:spcPts val="100"/>
              </a:spcBef>
              <a:spcAft>
                <a:spcPts val="300"/>
              </a:spcAft>
              <a:buSzPct val="90000"/>
              <a:defRPr/>
            </a:pPr>
            <a:r>
              <a:rPr lang="en-US" sz="1600" dirty="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 lvl="0" defTabSz="932742">
              <a:spcBef>
                <a:spcPts val="100"/>
              </a:spcBef>
              <a:spcAft>
                <a:spcPts val="300"/>
              </a:spcAft>
              <a:buSzPct val="90000"/>
              <a:defRPr/>
            </a:pPr>
            <a:r>
              <a:rPr lang="en-US" sz="1600" dirty="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NEXT VALUE FOR Sales.InvoiceNumber;</a:t>
            </a:r>
            <a:endParaRPr lang="en-US" sz="1400" dirty="0">
              <a:solidFill>
                <a:srgbClr val="2F2F2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9389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813447"/>
            <a:ext cx="6345239" cy="1231106"/>
          </a:xfrm>
        </p:spPr>
        <p:txBody>
          <a:bodyPr/>
          <a:lstStyle/>
          <a:p>
            <a:r>
              <a:rPr lang="en-US" dirty="0"/>
              <a:t>2: Modifying and </a:t>
            </a:r>
            <a:br>
              <a:rPr lang="en-US" dirty="0"/>
            </a:br>
            <a:r>
              <a:rPr lang="en-US" dirty="0"/>
              <a:t>deleting data</a:t>
            </a:r>
          </a:p>
        </p:txBody>
      </p:sp>
    </p:spTree>
    <p:extLst>
      <p:ext uri="{BB962C8B-B14F-4D97-AF65-F5344CB8AC3E}">
        <p14:creationId xmlns:p14="http://schemas.microsoft.com/office/powerpoint/2010/main" val="94810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A8C3E1-654E-4B9F-35EF-F0A5E6F3EC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729967" cy="630942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Updating data in a table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9A624E18-F068-2525-8BC3-4D0B122FF8DA}"/>
              </a:ext>
            </a:extLst>
          </p:cNvPr>
          <p:cNvSpPr txBox="1">
            <a:spLocks/>
          </p:cNvSpPr>
          <p:nvPr/>
        </p:nvSpPr>
        <p:spPr>
          <a:xfrm>
            <a:off x="579438" y="1013278"/>
            <a:ext cx="11020425" cy="114903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6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571500" marR="0" indent="-2857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en-US" sz="2200" dirty="0">
                <a:latin typeface="+mj-lt"/>
              </a:rPr>
              <a:t>Updates all rows in a table or view</a:t>
            </a:r>
          </a:p>
          <a:p>
            <a:pPr marL="400050">
              <a:spcBef>
                <a:spcPts val="400"/>
              </a:spcBef>
            </a:pPr>
            <a:r>
              <a:rPr lang="en-US" sz="1800" dirty="0"/>
              <a:t>Set can be filtered with a WHERE clause</a:t>
            </a:r>
          </a:p>
          <a:p>
            <a:pPr marL="400050">
              <a:spcBef>
                <a:spcPts val="400"/>
              </a:spcBef>
              <a:spcAft>
                <a:spcPts val="1800"/>
              </a:spcAft>
            </a:pPr>
            <a:r>
              <a:rPr lang="en-US" sz="1800" dirty="0"/>
              <a:t>Set can be defined with a FROM clause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3EF6A1-ACC2-E0A7-6E28-D219BF648560}"/>
              </a:ext>
            </a:extLst>
          </p:cNvPr>
          <p:cNvSpPr txBox="1">
            <a:spLocks/>
          </p:cNvSpPr>
          <p:nvPr/>
        </p:nvSpPr>
        <p:spPr>
          <a:xfrm>
            <a:off x="579438" y="2476483"/>
            <a:ext cx="11020425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6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571500" marR="0" indent="-2857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en-US" sz="2200" dirty="0">
                <a:latin typeface="+mj-lt"/>
              </a:rPr>
              <a:t>Only columns specified in the SET clause are modified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D44D60-0DCA-2E4A-AC56-97FD51D807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3035300"/>
            <a:ext cx="11020425" cy="2933700"/>
          </a:xfr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lIns="137160" tIns="91440" rIns="137160" bIns="91440" anchor="ctr">
            <a:noAutofit/>
          </a:bodyPr>
          <a:lstStyle/>
          <a:p>
            <a:r>
              <a:rPr lang="en-US" sz="2200" dirty="0"/>
              <a:t>UPDATE Sales.Promotion</a:t>
            </a:r>
          </a:p>
          <a:p>
            <a:r>
              <a:rPr lang="en-US" sz="2200" dirty="0"/>
              <a:t>SET Notes = '25% off socks'</a:t>
            </a:r>
          </a:p>
          <a:p>
            <a:r>
              <a:rPr lang="en-US" sz="2200" dirty="0"/>
              <a:t>WHERE PromotionID = 2;</a:t>
            </a:r>
          </a:p>
        </p:txBody>
      </p:sp>
    </p:spTree>
    <p:extLst>
      <p:ext uri="{BB962C8B-B14F-4D97-AF65-F5344CB8AC3E}">
        <p14:creationId xmlns:p14="http://schemas.microsoft.com/office/powerpoint/2010/main" val="246557369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B6745-0E1D-EE25-E543-49EAC3AADE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6086475" cy="630238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Deleting data from a table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E334F5B9-8C9F-8ACB-5741-3289ABEAB0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083733"/>
            <a:ext cx="11020425" cy="76944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+mj-lt"/>
              </a:rPr>
              <a:t>DELETE removes rows that match the WHERE predicate</a:t>
            </a:r>
          </a:p>
          <a:p>
            <a:pPr marL="400050" lvl="1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Caution: DELETE without a WHERE clause deletes all rows!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7CA0FAEF-9FB2-991E-8B8D-7D710EA2A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1958020"/>
            <a:ext cx="11020425" cy="815608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lIns="137160" tIns="91440" rIns="137160" bIns="91440" anchor="ctr">
            <a:spAutoFit/>
          </a:bodyPr>
          <a:lstStyle/>
          <a:p>
            <a:pPr lvl="0" defTabSz="932742">
              <a:spcBef>
                <a:spcPts val="600"/>
              </a:spcBef>
              <a:buSzPct val="90000"/>
              <a:defRPr/>
            </a:pPr>
            <a:r>
              <a:rPr lang="en-US" sz="1800" dirty="0">
                <a:solidFill>
                  <a:srgbClr val="2F2F2F"/>
                </a:solidFill>
                <a:latin typeface="Consolas" panose="020B0609020204030204" pitchFamily="49" charset="0"/>
              </a:rPr>
              <a:t>DELETE FROM Production.Product</a:t>
            </a:r>
          </a:p>
          <a:p>
            <a:pPr lvl="0" defTabSz="932742">
              <a:spcBef>
                <a:spcPts val="600"/>
              </a:spcBef>
              <a:buSzPct val="90000"/>
              <a:defRPr/>
            </a:pPr>
            <a:r>
              <a:rPr lang="en-US" sz="1800" dirty="0">
                <a:solidFill>
                  <a:srgbClr val="2F2F2F"/>
                </a:solidFill>
                <a:latin typeface="Consolas" panose="020B0609020204030204" pitchFamily="49" charset="0"/>
              </a:rPr>
              <a:t>WHERE discontinued = 1; 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264F23-5F29-6807-2A38-6B23B382731C}"/>
              </a:ext>
            </a:extLst>
          </p:cNvPr>
          <p:cNvSpPr txBox="1">
            <a:spLocks/>
          </p:cNvSpPr>
          <p:nvPr/>
        </p:nvSpPr>
        <p:spPr>
          <a:xfrm>
            <a:off x="579438" y="3489475"/>
            <a:ext cx="11020425" cy="1631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2F2F2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44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3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43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9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31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68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+mj-lt"/>
              </a:rPr>
              <a:t>TRUNCATE TABLE clears the entire table</a:t>
            </a:r>
          </a:p>
          <a:p>
            <a:pPr marL="400050" lvl="1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Storage physically deallocated, rows not individually removed</a:t>
            </a:r>
          </a:p>
          <a:p>
            <a:pPr marL="400050" lvl="1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The operation is minimally logged to optimize performance</a:t>
            </a:r>
          </a:p>
          <a:p>
            <a:pPr marL="400050" lvl="1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TRUNCATE TABLE will fail if the table is referenced by a foreign key constraint in another table</a:t>
            </a: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6CACF8BC-6F6C-2974-464A-5E990D850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5281682"/>
            <a:ext cx="11020425" cy="687318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lIns="137160" tIns="91440" rIns="137160" bIns="91440" anchor="ctr">
            <a:noAutofit/>
          </a:bodyPr>
          <a:lstStyle/>
          <a:p>
            <a:pPr lvl="0" defTabSz="932742">
              <a:spcBef>
                <a:spcPts val="600"/>
              </a:spcBef>
              <a:buSzPct val="90000"/>
              <a:defRPr/>
            </a:pPr>
            <a:r>
              <a:rPr lang="en-US" sz="1800" dirty="0">
                <a:solidFill>
                  <a:srgbClr val="2F2F2F"/>
                </a:solidFill>
                <a:latin typeface="Consolas" panose="020B0609020204030204" pitchFamily="49" charset="0"/>
              </a:rPr>
              <a:t>TRUNCATE TABLE Sales.Promotion;</a:t>
            </a:r>
          </a:p>
        </p:txBody>
      </p:sp>
    </p:spTree>
    <p:extLst>
      <p:ext uri="{BB962C8B-B14F-4D97-AF65-F5344CB8AC3E}">
        <p14:creationId xmlns:p14="http://schemas.microsoft.com/office/powerpoint/2010/main" val="141316073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623</Words>
  <Application>Microsoft Office PowerPoint</Application>
  <PresentationFormat>Widescreen</PresentationFormat>
  <Paragraphs>104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Consolas</vt:lpstr>
      <vt:lpstr>Segoe UI</vt:lpstr>
      <vt:lpstr>Segoe UI Black</vt:lpstr>
      <vt:lpstr>Segoe UI Light</vt:lpstr>
      <vt:lpstr>Segoe UI Semibold</vt:lpstr>
      <vt:lpstr>Wingdings</vt:lpstr>
      <vt:lpstr>LIGHT MODE</vt:lpstr>
      <vt:lpstr>5: Modifying data</vt:lpstr>
      <vt:lpstr>Agenda </vt:lpstr>
      <vt:lpstr>1: Inserting data into tables</vt:lpstr>
      <vt:lpstr>Options for inserting data into tables</vt:lpstr>
      <vt:lpstr>Identity columns</vt:lpstr>
      <vt:lpstr>Sequences</vt:lpstr>
      <vt:lpstr>2: Modifying and  deleting data</vt:lpstr>
      <vt:lpstr>Updating data in a table</vt:lpstr>
      <vt:lpstr>Deleting data from a table</vt:lpstr>
      <vt:lpstr>Merging data in a table</vt:lpstr>
      <vt:lpstr>Lab: Modifying data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2023-08-31T18:32:35Z</dcterms:created>
  <dcterms:modified xsi:type="dcterms:W3CDTF">2023-08-31T18:32:37Z</dcterms:modified>
</cp:coreProperties>
</file>